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76" r:id="rId8"/>
    <p:sldId id="277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76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555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44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57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6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1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8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9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3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20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9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DFA4-7062-4526-B18B-18E49BAC36DA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19AA-331C-476D-92F0-D7B3DF5B46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32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70466" y="237067"/>
            <a:ext cx="10515600" cy="1114955"/>
          </a:xfrm>
        </p:spPr>
        <p:txBody>
          <a:bodyPr/>
          <a:lstStyle/>
          <a:p>
            <a:pPr algn="ctr"/>
            <a:r>
              <a:rPr lang="el-GR" b="1" dirty="0" smtClean="0">
                <a:ln>
                  <a:solidFill>
                    <a:srgbClr val="CC66FF"/>
                  </a:solidFill>
                </a:ln>
              </a:rPr>
              <a:t>ΗΛΕΚΤΡΟΝΙΚΑ ΠΑΙΧΝΙΔΙΑ</a:t>
            </a:r>
            <a:endParaRPr lang="el-GR" b="1" dirty="0">
              <a:ln>
                <a:solidFill>
                  <a:srgbClr val="CC66FF"/>
                </a:solidFill>
              </a:ln>
            </a:endParaRPr>
          </a:p>
        </p:txBody>
      </p:sp>
      <p:pic>
        <p:nvPicPr>
          <p:cNvPr id="5" name="4 - Θέση περιεχομένου" descr="81qeA0ZGF8L__AC_UL600_SR600,6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135" y="2176464"/>
            <a:ext cx="4132262" cy="413226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36800" y="1352022"/>
            <a:ext cx="783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Εργασία μαθητών της Ε2’ τάξης του Δημοτικού Σχολείου Νίκαιας Λάρισας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8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2151034" y="1675349"/>
            <a:ext cx="2734233" cy="829725"/>
          </a:xfrm>
        </p:spPr>
        <p:txBody>
          <a:bodyPr/>
          <a:lstStyle/>
          <a:p>
            <a:pPr algn="ctr"/>
            <a:r>
              <a:rPr lang="el-GR" dirty="0" smtClean="0"/>
              <a:t>ΕΚΠΑΙΔΕΥΤΙΚΑ</a:t>
            </a:r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7197459" y="1672704"/>
            <a:ext cx="4647406" cy="814386"/>
          </a:xfrm>
        </p:spPr>
        <p:txBody>
          <a:bodyPr/>
          <a:lstStyle/>
          <a:p>
            <a:pPr algn="ctr"/>
            <a:r>
              <a:rPr lang="el-GR" dirty="0" smtClean="0"/>
              <a:t>ΑΘΛΗΤΙΣΜΟΥ ΚΑΙ ΑΘΛΗΜΑΤΩΝ</a:t>
            </a:r>
            <a:endParaRPr lang="el-GR" dirty="0"/>
          </a:p>
        </p:txBody>
      </p:sp>
      <p:pic>
        <p:nvPicPr>
          <p:cNvPr id="8" name="Content Placeholder 7" descr="gasmskad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790126" y="2779978"/>
            <a:ext cx="3462073" cy="2769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/>
              <a:t>ΚΑΤΗΓΟΡΙΕΣ ΠΑΙΧΝΙΔΙΩΝ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6" y="2838114"/>
            <a:ext cx="5157787" cy="2711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30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2125634" y="1644115"/>
            <a:ext cx="1989166" cy="855125"/>
          </a:xfrm>
        </p:spPr>
        <p:txBody>
          <a:bodyPr/>
          <a:lstStyle/>
          <a:p>
            <a:pPr algn="ctr"/>
            <a:r>
              <a:rPr lang="el-GR" dirty="0" smtClean="0"/>
              <a:t>ΡΟΛΩΝ</a:t>
            </a:r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907744" y="1731159"/>
            <a:ext cx="4041775" cy="681036"/>
          </a:xfrm>
        </p:spPr>
        <p:txBody>
          <a:bodyPr/>
          <a:lstStyle/>
          <a:p>
            <a:pPr algn="ctr"/>
            <a:r>
              <a:rPr lang="el-GR" dirty="0" smtClean="0"/>
              <a:t>ΠΡΟΣΟΜΟΙΩΣΗΣ</a:t>
            </a:r>
            <a:endParaRPr lang="el-GR" dirty="0"/>
          </a:p>
        </p:txBody>
      </p:sp>
      <p:pic>
        <p:nvPicPr>
          <p:cNvPr id="12" name="Content Placeholder 11" descr="Δωρεάν-Παιχνίδια-Android-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93933" y="2874679"/>
            <a:ext cx="5183188" cy="2923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 - Τίτλος"/>
          <p:cNvSpPr>
            <a:spLocks noGrp="1"/>
          </p:cNvSpPr>
          <p:nvPr>
            <p:ph type="title"/>
          </p:nvPr>
        </p:nvSpPr>
        <p:spPr>
          <a:xfrm>
            <a:off x="806422" y="280458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/>
              <a:t>ΚΑΤΗΓΟΡΙΕΣ ΠΑΙΧΝΙΔΙΩΝ</a:t>
            </a:r>
            <a:endParaRPr lang="el-GR" b="1" dirty="0"/>
          </a:p>
        </p:txBody>
      </p:sp>
      <p:pic>
        <p:nvPicPr>
          <p:cNvPr id="15" name="Content Placeholder 6" descr="images.jf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7267" y="2820439"/>
            <a:ext cx="5317066" cy="29775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22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ntaddic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27" y="1645772"/>
            <a:ext cx="7569798" cy="4553719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66910" y="138098"/>
            <a:ext cx="8286808" cy="107157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/>
              <a:t>ΜΕΙΟΝΕΚΤΗΜΑΤΑ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95600" y="4071942"/>
            <a:ext cx="6057920" cy="1566858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3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ΜΕΙΟΝΕΚΤΗΜΑΤΑ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Τα ηλεκτρονικά παιχνίδια είναι καλό να τα χρησιμοποιούμε με ένα όριο γιατί αν δεν υπάρχει όριο μπορεί να μας βλάψουν.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Μας συνηθίζουν σε καθιστικό τρόπο ζωής.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Τα βίαια παιχνίδια δημιουργούν εφιάλτες, φοβίες και επιθετική συμπεριφορά στα παιδιά.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73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ΜΕΙΟΝΕΚΤΗΜΑΤΑ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/>
              <a:t>Προκαλούν εθισμό και χάσιμο της αίσθησης του χρόνου.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/>
              <a:t>Υπάρχει κίνδυνος για διαδικτυακές συνομιλίες με άγνωστα άτομα.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/>
              <a:t>Κινδυνεύουμε για υποκλοπή προσωπικών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7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728891" y="626534"/>
            <a:ext cx="6643734" cy="931333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ΠΛΕΟΝΕΚΤΗΜΑΤΑ</a:t>
            </a:r>
            <a:endParaRPr lang="el-GR" sz="4400" b="1" dirty="0"/>
          </a:p>
        </p:txBody>
      </p:sp>
      <p:pic>
        <p:nvPicPr>
          <p:cNvPr id="15" name="14 - Εικόνα" descr="κατάλογο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67" y="2044391"/>
            <a:ext cx="6324599" cy="4010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67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ΠΛΕΟΝΕΚΤΗΜΑΤΑ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Τα </a:t>
            </a:r>
            <a:r>
              <a:rPr lang="en-US" dirty="0" smtClean="0"/>
              <a:t>video games</a:t>
            </a:r>
            <a:r>
              <a:rPr lang="el-GR" dirty="0" smtClean="0"/>
              <a:t> ενισχύουν την ικανότητα των παιδιών για επίλυση προβλημάτων.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 Αναπτύσσουν στρατηγική σκέψη, προσφέρουν διασκέδαση</a:t>
            </a:r>
            <a:r>
              <a:rPr lang="en-US" dirty="0" smtClean="0"/>
              <a:t>,</a:t>
            </a:r>
            <a:r>
              <a:rPr lang="el-GR" dirty="0" smtClean="0"/>
              <a:t> ψυχαγωγία</a:t>
            </a:r>
            <a:r>
              <a:rPr lang="en-US" dirty="0" smtClean="0"/>
              <a:t>,</a:t>
            </a:r>
            <a:r>
              <a:rPr lang="el-GR" dirty="0" smtClean="0"/>
              <a:t> ώρες γέλιου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Βελτιώνουν τη δυνατότητα συντονισμού  χεριού –</a:t>
            </a:r>
            <a:r>
              <a:rPr lang="en-US" dirty="0" smtClean="0"/>
              <a:t> </a:t>
            </a:r>
            <a:r>
              <a:rPr lang="el-GR" dirty="0" smtClean="0"/>
              <a:t>ματιού.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l-GR" dirty="0" smtClean="0"/>
          </a:p>
          <a:p>
            <a:pPr>
              <a:lnSpc>
                <a:spcPct val="150000"/>
              </a:lnSpc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ΠΛΕΟΝΕΚΤΗΜΑΤΑ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l-GR" dirty="0" smtClean="0"/>
              <a:t>Ενισχύουν τη δημιουργική σκέψη.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Εξοικειώνουν τα παιδιά με την τεχνολογία.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Ενισχύουν την αυτοπεποίθηση και την ικανοποίηση, όταν νικάνε και ασκούν την κριτική σκέψη.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4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41649" y="121927"/>
            <a:ext cx="9362342" cy="1185858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ΤΙ ΠΡΕΠΕΙ ΝΑ ΠΡΟΣΕΧΟΥΜΕ</a:t>
            </a:r>
            <a:endParaRPr lang="el-GR" sz="44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95472" y="857232"/>
            <a:ext cx="7854696" cy="1714512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rgbClr val="00B0F0"/>
                </a:solidFill>
              </a:rPr>
              <a:t> 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4" name="3 - Εικόνα" descr="κατάλογ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83" y="1971833"/>
            <a:ext cx="6215106" cy="4071966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53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τάλογο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5671223" y="6126164"/>
            <a:ext cx="87555" cy="46037"/>
          </a:xfrm>
        </p:spPr>
      </p:pic>
      <p:pic>
        <p:nvPicPr>
          <p:cNvPr id="5" name="4 - Εικόνα" descr="κατάλογο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268" y="1342766"/>
            <a:ext cx="4199466" cy="2901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11923" y="419436"/>
            <a:ext cx="911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Προσέχουμε τη σήμανση </a:t>
            </a:r>
            <a:r>
              <a:rPr lang="en-US" dirty="0" smtClean="0"/>
              <a:t>PEGI </a:t>
            </a:r>
            <a:r>
              <a:rPr lang="el-GR" dirty="0" smtClean="0"/>
              <a:t>που δείχνει την ηλικία και το περιεχόμενο του παιχνιδιού.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199478" y="4578071"/>
            <a:ext cx="7738533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Δεν πρέπει να ξεχνάμε τις φυσικές δραστηριότητες.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Δεν ξεχνάμε τους φίλους μας και τα παιχνίδια στην πραγματική ζωή.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Περιορίζουμε το χρόνο παίζουμε και προσέχουμε τη συμπεριφορά μας. </a:t>
            </a:r>
          </a:p>
          <a:p>
            <a:pPr>
              <a:lnSpc>
                <a:spcPct val="150000"/>
              </a:lnSpc>
            </a:pPr>
            <a:endParaRPr lang="el-G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imagesUOMSBW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4800" y="1850497"/>
            <a:ext cx="5155594" cy="2887133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12161" y="1444832"/>
            <a:ext cx="5895506" cy="36984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solidFill>
                  <a:schemeClr val="tx1">
                    <a:lumMod val="95000"/>
                  </a:schemeClr>
                </a:solidFill>
              </a:rPr>
              <a:t>Ο  όρος  «ηλεκτρονικό   παιχνίδι»  αναφέρεται  σε  οποιαδήποτε  παιχνίδι  παίζεται με τη χρήση κάποιας   ηλεκτρονικής   συσκευής,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95000"/>
                  </a:schemeClr>
                </a:solidFill>
              </a:rPr>
              <a:t> όπως   ένας  ηλεκτρονικός   υπολογιστής,  μία  κονσόλα  παιχνιδιών    ή   ένα   κινητό   τηλέφωνο   και   εμπλέκει  έναν   ή   περισσότερους   παίκτες   σε  ένα εικονικό  περιβάλλον!!!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46190" y="363967"/>
            <a:ext cx="848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ΤΙ ΕΙΝΑΙ ΤΟ «Ηλεκτρονικό παιχνίδι»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775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24034" y="1336058"/>
            <a:ext cx="7929618" cy="514353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Ηλεκτρονικά ζητούν τα περισσότερα παιδιά.</a:t>
            </a:r>
          </a:p>
          <a:p>
            <a:r>
              <a:rPr lang="el-GR" dirty="0" smtClean="0"/>
              <a:t>Γι’ αυτό  παίζουν καθημερινά</a:t>
            </a:r>
          </a:p>
          <a:p>
            <a:r>
              <a:rPr lang="el-GR" dirty="0" smtClean="0"/>
              <a:t>και απορροφούνται εκεί </a:t>
            </a:r>
          </a:p>
          <a:p>
            <a:r>
              <a:rPr lang="el-GR" dirty="0" smtClean="0"/>
              <a:t>μέσα σε μια οθόνη στρογγυλή. </a:t>
            </a:r>
          </a:p>
          <a:p>
            <a:endParaRPr lang="el-GR" dirty="0" smtClean="0"/>
          </a:p>
          <a:p>
            <a:r>
              <a:rPr lang="el-GR" dirty="0" smtClean="0"/>
              <a:t>Τα παιχνίδια τα ηλεκτρονικά ίσως </a:t>
            </a:r>
          </a:p>
          <a:p>
            <a:r>
              <a:rPr lang="el-GR" dirty="0" smtClean="0"/>
              <a:t>να τους προσφέρουνε χαρά.</a:t>
            </a:r>
          </a:p>
          <a:p>
            <a:r>
              <a:rPr lang="el-GR" dirty="0" smtClean="0"/>
              <a:t>Αλλά αυτά δεν ξέρουν το σοφό το σωστό κανονισμό!</a:t>
            </a:r>
          </a:p>
          <a:p>
            <a:r>
              <a:rPr lang="el-GR" dirty="0" smtClean="0"/>
              <a:t>Γι’ αυτό θα σας το πούμε εμείς:</a:t>
            </a:r>
          </a:p>
          <a:p>
            <a:endParaRPr lang="el-GR" dirty="0" smtClean="0"/>
          </a:p>
          <a:p>
            <a:r>
              <a:rPr lang="el-GR" dirty="0" smtClean="0"/>
              <a:t>Δεν πρέπει να καθόμαστε πολύ</a:t>
            </a:r>
          </a:p>
          <a:p>
            <a:r>
              <a:rPr lang="el-GR" dirty="0" smtClean="0"/>
              <a:t>σε μια οθόνη στρογγυλή.</a:t>
            </a:r>
          </a:p>
          <a:p>
            <a:r>
              <a:rPr lang="el-GR" dirty="0" smtClean="0"/>
              <a:t>Μην το ξεχάσετε αυτό</a:t>
            </a:r>
          </a:p>
          <a:p>
            <a:r>
              <a:rPr lang="el-GR" dirty="0" smtClean="0"/>
              <a:t>γιατί θα είναι το μικρό μας μυστικό!!!</a:t>
            </a:r>
          </a:p>
          <a:p>
            <a:r>
              <a:rPr lang="el-GR" dirty="0" smtClean="0"/>
              <a:t> </a:t>
            </a:r>
          </a:p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166910" y="285728"/>
            <a:ext cx="7643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rgbClr val="CC66FF"/>
                  </a:solidFill>
                </a:ln>
              </a:rPr>
              <a:t>ΤΟ ΣΥΝΘΗΜΑ ΜΑΣ</a:t>
            </a:r>
            <a:endParaRPr lang="el-GR" sz="4400" b="1" dirty="0">
              <a:ln w="31550" cmpd="sng">
                <a:solidFill>
                  <a:srgbClr val="CC66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180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5067" y="169333"/>
            <a:ext cx="10515600" cy="1024468"/>
          </a:xfrm>
        </p:spPr>
        <p:txBody>
          <a:bodyPr/>
          <a:lstStyle/>
          <a:p>
            <a:pPr algn="ctr"/>
            <a:r>
              <a:rPr lang="el-GR" b="1" dirty="0" smtClean="0"/>
              <a:t>Συμμετέχοντες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42903" y="1905937"/>
            <a:ext cx="944009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Νανούλης</a:t>
            </a:r>
            <a:r>
              <a:rPr lang="el-GR" sz="1800" dirty="0" smtClean="0"/>
              <a:t> Απόστολος				Πανταζή Σοφία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Νατσιούλας</a:t>
            </a:r>
            <a:r>
              <a:rPr lang="el-GR" sz="1800" dirty="0" smtClean="0"/>
              <a:t> Δημήτρης				</a:t>
            </a:r>
            <a:r>
              <a:rPr lang="el-GR" sz="1800" dirty="0" err="1" smtClean="0"/>
              <a:t>Παπαθανασίου</a:t>
            </a:r>
            <a:r>
              <a:rPr lang="el-GR" sz="1800" dirty="0" smtClean="0"/>
              <a:t> </a:t>
            </a:r>
            <a:r>
              <a:rPr lang="el-GR" sz="1800" dirty="0"/>
              <a:t>Ευαγγελία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Νατσιούλας</a:t>
            </a:r>
            <a:r>
              <a:rPr lang="el-GR" sz="1800" dirty="0" smtClean="0"/>
              <a:t> Ευάγγελος				Σακελλαρίου Κατερίνα</a:t>
            </a:r>
            <a:endParaRPr lang="el-G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smtClean="0"/>
              <a:t>Νούσιας Νικόλαος 				</a:t>
            </a:r>
            <a:r>
              <a:rPr lang="el-GR" sz="1800" dirty="0" err="1" smtClean="0"/>
              <a:t>Τούσα</a:t>
            </a:r>
            <a:r>
              <a:rPr lang="el-GR" sz="1800" dirty="0" smtClean="0"/>
              <a:t> Μίλι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Ντεντγκιονάι</a:t>
            </a:r>
            <a:r>
              <a:rPr lang="el-GR" sz="1800" dirty="0" smtClean="0"/>
              <a:t> Χρήστος				</a:t>
            </a:r>
            <a:r>
              <a:rPr lang="el-GR" sz="1800" dirty="0" err="1" smtClean="0"/>
              <a:t>Χαρούλη</a:t>
            </a:r>
            <a:r>
              <a:rPr lang="el-GR" sz="1800" dirty="0" smtClean="0"/>
              <a:t> </a:t>
            </a:r>
            <a:r>
              <a:rPr lang="el-GR" sz="1800" dirty="0"/>
              <a:t>Ευαγγελία</a:t>
            </a:r>
            <a:r>
              <a:rPr lang="el-GR" sz="1800" dirty="0" smtClean="0"/>
              <a:t>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Ξυδάς</a:t>
            </a:r>
            <a:r>
              <a:rPr lang="el-GR" sz="1800" dirty="0" smtClean="0"/>
              <a:t> Δημήτριος				Χατζή </a:t>
            </a:r>
            <a:r>
              <a:rPr lang="el-GR" sz="1800" dirty="0"/>
              <a:t>Αγλαΐα </a:t>
            </a:r>
            <a:r>
              <a:rPr lang="el-GR" sz="1800" dirty="0" smtClean="0"/>
              <a:t>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Τσίντζιρας</a:t>
            </a:r>
            <a:r>
              <a:rPr lang="el-GR" sz="1800" dirty="0" smtClean="0"/>
              <a:t> Θάνος				Χατζή </a:t>
            </a:r>
            <a:r>
              <a:rPr lang="el-GR" sz="1800" dirty="0"/>
              <a:t>Κωνσταντίνα </a:t>
            </a:r>
            <a:endParaRPr lang="el-GR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err="1" smtClean="0"/>
              <a:t>Χαρούλης</a:t>
            </a:r>
            <a:r>
              <a:rPr lang="el-GR" sz="1800" dirty="0" smtClean="0"/>
              <a:t> Δημήτριος				</a:t>
            </a:r>
            <a:r>
              <a:rPr lang="el-GR" sz="1800" dirty="0"/>
              <a:t>Αραμπατζής Φίλιππος Μάριος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 smtClean="0"/>
              <a:t>Οργάνωση και επιμέλεια :  Καραγιώργου Βασιλική - Εκπαιδευτικός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800" dirty="0"/>
              <a:t>	</a:t>
            </a:r>
            <a:r>
              <a:rPr lang="el-GR" sz="1800" dirty="0" smtClean="0"/>
              <a:t>	</a:t>
            </a:r>
            <a:r>
              <a:rPr lang="el-GR" sz="1800" dirty="0" err="1" smtClean="0"/>
              <a:t>Καρατσιβούλη</a:t>
            </a:r>
            <a:r>
              <a:rPr lang="el-GR" sz="1800" dirty="0" smtClean="0"/>
              <a:t> Βάια - Πληροφορικός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9235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1"/>
            <a:ext cx="7772400" cy="1470025"/>
          </a:xfrm>
        </p:spPr>
        <p:txBody>
          <a:bodyPr anchor="ctr"/>
          <a:lstStyle/>
          <a:p>
            <a:r>
              <a:rPr lang="el-GR" altLang="el-GR" sz="4400" b="1" dirty="0" smtClean="0"/>
              <a:t>ΛΟΓΟΣ ΕΠΙΛΟΓΗΣ ΘΕΜΑΤΟΣ</a:t>
            </a:r>
            <a:endParaRPr lang="el-GR" altLang="el-GR" sz="4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04311" y="1635919"/>
            <a:ext cx="3960159" cy="40548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altLang="el-GR" sz="3200" dirty="0"/>
              <a:t>Τα ηλεκτρονικά παιχνίδια είναι ένας τρόπος  διασκέδασης και ενασχόλησης </a:t>
            </a:r>
            <a:r>
              <a:rPr lang="el-GR" altLang="el-GR" sz="3200" dirty="0" smtClean="0"/>
              <a:t>ειδικά στις μέρες μας, εξαιτίας των περιοριστικών μέτρων λόγω της πανδημίας.</a:t>
            </a:r>
            <a:endParaRPr lang="el-GR" altLang="el-GR" sz="3200" dirty="0"/>
          </a:p>
          <a:p>
            <a:pPr>
              <a:lnSpc>
                <a:spcPct val="150000"/>
              </a:lnSpc>
            </a:pPr>
            <a:endParaRPr lang="el-GR" altLang="el-GR" sz="3200" dirty="0"/>
          </a:p>
        </p:txBody>
      </p:sp>
      <p:sp>
        <p:nvSpPr>
          <p:cNvPr id="2053" name="AutoShape 5" descr="Gamepad | Game wallpaper iphone, Gaming wallpapers, Best gaming wallpapers"/>
          <p:cNvSpPr>
            <a:spLocks noChangeAspect="1" noChangeArrowheads="1"/>
          </p:cNvSpPr>
          <p:nvPr/>
        </p:nvSpPr>
        <p:spPr bwMode="auto">
          <a:xfrm>
            <a:off x="1679575" y="4603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5" name="AutoShape 7" descr="Gamepad | Game wallpaper iphone, Gaming wallpapers, Best gaming wallpapers"/>
          <p:cNvSpPr>
            <a:spLocks noChangeAspect="1" noChangeArrowheads="1"/>
          </p:cNvSpPr>
          <p:nvPr/>
        </p:nvSpPr>
        <p:spPr bwMode="auto">
          <a:xfrm>
            <a:off x="4953000" y="25717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7" name="AutoShape 9" descr="Gamepad | Game wallpaper iphone, Gaming wallpapers, Best gaming wallpapers"/>
          <p:cNvSpPr>
            <a:spLocks noChangeAspect="1" noChangeArrowheads="1"/>
          </p:cNvSpPr>
          <p:nvPr/>
        </p:nvSpPr>
        <p:spPr bwMode="auto">
          <a:xfrm>
            <a:off x="4953000" y="25717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9" name="AutoShape 11" descr="Gamepad | Game wallpaper iphone, Gaming wallpapers, Best gaming wallpapers"/>
          <p:cNvSpPr>
            <a:spLocks noChangeAspect="1" noChangeArrowheads="1"/>
          </p:cNvSpPr>
          <p:nvPr/>
        </p:nvSpPr>
        <p:spPr bwMode="auto">
          <a:xfrm>
            <a:off x="4943475" y="2565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060" name="Picture 1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5" y="1470026"/>
            <a:ext cx="4979468" cy="4986935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64623" y="197357"/>
            <a:ext cx="9834061" cy="957268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ΙΣΤΟΡΙΚΗ ΕΞΕΛΙΞΗ ΗΛΕΚΤΡΟΝΙΚΩΝ ΠΑΙΧΝΙΔΙΩΝ</a:t>
            </a:r>
            <a:endParaRPr lang="el-GR" sz="4400" b="1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863022" y="4919133"/>
            <a:ext cx="4958865" cy="1785926"/>
          </a:xfrm>
        </p:spPr>
        <p:txBody>
          <a:bodyPr>
            <a:normAutofit/>
          </a:bodyPr>
          <a:lstStyle/>
          <a:p>
            <a:r>
              <a:rPr lang="el-GR" b="1" dirty="0" err="1" smtClean="0"/>
              <a:t>Pac-Man</a:t>
            </a:r>
            <a:endParaRPr lang="el-GR" b="1" dirty="0" smtClean="0"/>
          </a:p>
          <a:p>
            <a:r>
              <a:rPr lang="el-GR" dirty="0" smtClean="0"/>
              <a:t> Κυκλοφόρησε για πρώτη φορά στην Ιαπωνία στις 22 Μαΐου 1980.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6" y="1720221"/>
            <a:ext cx="4714992" cy="2652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1761793"/>
            <a:ext cx="4566979" cy="2569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290733" y="4919133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Super Mario</a:t>
            </a:r>
          </a:p>
          <a:p>
            <a:r>
              <a:rPr lang="el-GR" sz="2400" dirty="0" smtClean="0"/>
              <a:t> Κυκλοφόρησε το 1981 από την </a:t>
            </a:r>
            <a:r>
              <a:rPr lang="gl-ES" sz="2400" dirty="0" smtClean="0"/>
              <a:t>Nintendo</a:t>
            </a:r>
            <a:r>
              <a:rPr lang="el-GR" sz="2400" dirty="0" smtClean="0"/>
              <a:t>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302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50000"/>
            <a:ext cx="10820400" cy="1325563"/>
          </a:xfrm>
        </p:spPr>
        <p:txBody>
          <a:bodyPr>
            <a:normAutofit/>
          </a:bodyPr>
          <a:lstStyle/>
          <a:p>
            <a:r>
              <a:rPr lang="el-GR" b="1" dirty="0"/>
              <a:t>ΙΣΤΟΡΙΚΗ ΕΞΕΛΙΞΗ ΗΛΕΚΤΡΟΝΙΚΩΝ ΠΑΙΧΝΙΔΙΩΝ</a:t>
            </a: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74" y="1365497"/>
            <a:ext cx="2793651" cy="3555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3" y="1667414"/>
            <a:ext cx="5181600" cy="3126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736174" y="5234298"/>
            <a:ext cx="49326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gl-ES" sz="2400" b="1" dirty="0" smtClean="0"/>
              <a:t>Tetris</a:t>
            </a:r>
            <a:endParaRPr lang="el-GR" sz="2400" b="1" dirty="0" smtClean="0"/>
          </a:p>
          <a:p>
            <a:r>
              <a:rPr lang="el-GR" sz="2400" dirty="0" smtClean="0"/>
              <a:t>Ο Ρώσος μαθηματικός </a:t>
            </a:r>
            <a:r>
              <a:rPr lang="gl-ES" sz="2400" dirty="0"/>
              <a:t>Alexey </a:t>
            </a:r>
            <a:r>
              <a:rPr lang="gl-ES" sz="2400" dirty="0" smtClean="0"/>
              <a:t>Pajitnov</a:t>
            </a:r>
            <a:endParaRPr lang="el-GR" sz="2400" dirty="0" smtClean="0"/>
          </a:p>
          <a:p>
            <a:r>
              <a:rPr lang="el-GR" sz="2400" dirty="0"/>
              <a:t>τ</a:t>
            </a:r>
            <a:r>
              <a:rPr lang="el-GR" sz="2400" dirty="0" smtClean="0"/>
              <a:t>ο δημιούργησε το 1984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3041" y="5234298"/>
            <a:ext cx="610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Tomb Raider</a:t>
            </a:r>
            <a:endParaRPr lang="el-GR" sz="2400" b="1" dirty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Lara Croft</a:t>
            </a:r>
            <a:r>
              <a:rPr lang="el-GR" sz="2400" dirty="0" smtClean="0"/>
              <a:t> το 1996 γίνεται η πρωταγωνίστρια του παιχνιδιού προτού γίνει ταινία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7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64623" y="197357"/>
            <a:ext cx="9834061" cy="957268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ΙΣΤΟΡΙΚΗ ΕΞΕΛΙΞΗ ΗΛΕΚΤΡΟΝΙΚΩΝ ΠΑΙΧΝΙΔΙΩΝ</a:t>
            </a:r>
            <a:endParaRPr lang="el-GR" sz="4400" b="1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863020" y="5149154"/>
            <a:ext cx="4958865" cy="178592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Sims</a:t>
            </a:r>
            <a:endParaRPr lang="el-GR" b="1" dirty="0" smtClean="0"/>
          </a:p>
          <a:p>
            <a:r>
              <a:rPr lang="el-GR" dirty="0" smtClean="0"/>
              <a:t> Το πρώτο παιχνίδι ρόλων κυκλοφόρησε το 2000.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881653" y="5211120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</a:rPr>
              <a:t>Angry Birds</a:t>
            </a:r>
            <a:endParaRPr lang="el-GR" sz="2400" b="1" dirty="0" smtClean="0">
              <a:solidFill>
                <a:prstClr val="white"/>
              </a:solidFill>
            </a:endParaRPr>
          </a:p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Κυκλοφόρησε το 2009 με μεγάλη επιτυχία. </a:t>
            </a:r>
            <a:endParaRPr lang="el-GR" sz="2400" dirty="0">
              <a:solidFill>
                <a:prstClr val="white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40" y="1344843"/>
            <a:ext cx="2765627" cy="33840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20" y="1405466"/>
            <a:ext cx="2455146" cy="3468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59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64623" y="197357"/>
            <a:ext cx="9834061" cy="957268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ΙΣΤΟΡΙΚΗ ΕΞΕΛΙΞΗ ΗΛΕΚΤΡΟΝΙΚΩΝ ΠΑΙΧΝΙΔΙΩΝ</a:t>
            </a:r>
            <a:endParaRPr lang="el-GR" sz="4400" b="1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" y="5384800"/>
            <a:ext cx="5679832" cy="1224199"/>
          </a:xfrm>
        </p:spPr>
        <p:txBody>
          <a:bodyPr>
            <a:normAutofit/>
          </a:bodyPr>
          <a:lstStyle/>
          <a:p>
            <a:r>
              <a:rPr lang="en-US" b="1" dirty="0"/>
              <a:t>Minecraft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Κυκλοφόρησε το 2010. Παίζεται σε όλες τις κονσόλες και τα κινητά τηλέφωνα.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1653" y="5253454"/>
            <a:ext cx="584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400" b="1" dirty="0"/>
              <a:t>Pokémon </a:t>
            </a:r>
            <a:r>
              <a:rPr lang="gl-ES" sz="2400" b="1" dirty="0" smtClean="0"/>
              <a:t>Go</a:t>
            </a:r>
            <a:endParaRPr lang="el-GR" sz="2400" b="1" dirty="0" smtClean="0"/>
          </a:p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Κυκλοφόρησε το 2016. Είναι το πρώτο παιχνίδι επαυξημένης πραγματικότητας. </a:t>
            </a:r>
            <a:endParaRPr lang="el-GR" sz="2400" dirty="0">
              <a:solidFill>
                <a:prstClr val="white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27" y="1350478"/>
            <a:ext cx="2398746" cy="3602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07" y="1845732"/>
            <a:ext cx="4667726" cy="2199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43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64623" y="197357"/>
            <a:ext cx="9834061" cy="957268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ΙΣΤΟΡΙΚΗ ΕΞΕΛΙΞΗ ΗΛΕΚΤΡΟΝΙΚΩΝ ΠΑΙΧΝΙΔΙΩΝ</a:t>
            </a:r>
            <a:endParaRPr lang="el-GR" sz="4400" b="1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405021" y="5067862"/>
            <a:ext cx="5679832" cy="100957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Fortnite</a:t>
            </a:r>
            <a:endParaRPr lang="el-GR" b="1" dirty="0" smtClean="0"/>
          </a:p>
          <a:p>
            <a:r>
              <a:rPr lang="el-GR" dirty="0" smtClean="0"/>
              <a:t>Κυκλοφόρησε το 201</a:t>
            </a:r>
            <a:r>
              <a:rPr lang="en-US" dirty="0" smtClean="0"/>
              <a:t>9</a:t>
            </a:r>
            <a:r>
              <a:rPr lang="el-GR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9356" y="5054466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Animal Crossing</a:t>
            </a:r>
            <a:endParaRPr lang="el-GR" sz="2400" b="1" dirty="0" smtClean="0">
              <a:solidFill>
                <a:prstClr val="white"/>
              </a:solidFill>
            </a:endParaRPr>
          </a:p>
          <a:p>
            <a:pPr algn="ctr"/>
            <a:r>
              <a:rPr lang="el-GR" sz="2400" dirty="0" smtClean="0">
                <a:solidFill>
                  <a:prstClr val="white"/>
                </a:solidFill>
              </a:rPr>
              <a:t>Κυκλοφόρησε το 20</a:t>
            </a:r>
            <a:r>
              <a:rPr lang="en-US" sz="2400" dirty="0" smtClean="0">
                <a:solidFill>
                  <a:prstClr val="white"/>
                </a:solidFill>
              </a:rPr>
              <a:t>20</a:t>
            </a:r>
            <a:r>
              <a:rPr lang="el-GR" sz="2400" dirty="0" smtClean="0">
                <a:solidFill>
                  <a:prstClr val="white"/>
                </a:solidFill>
              </a:rPr>
              <a:t>. </a:t>
            </a:r>
            <a:endParaRPr lang="el-GR" sz="2400" dirty="0">
              <a:solidFill>
                <a:prstClr val="white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7" y="1642533"/>
            <a:ext cx="4684889" cy="2635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45" y="1437901"/>
            <a:ext cx="2253722" cy="3241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688551" y="6108894"/>
            <a:ext cx="911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2400" dirty="0" smtClean="0"/>
              <a:t>Τα παιχνίδια αυτά χαρακτηρίζονται για τα εξαιρετικά γραφικά τους.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939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2">
                <a:lumMod val="75000"/>
              </a:schemeClr>
            </a:gs>
            <a:gs pos="79000">
              <a:schemeClr val="bg2">
                <a:lumMod val="40000"/>
                <a:lumOff val="60000"/>
              </a:schemeClr>
            </a:gs>
            <a:gs pos="91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ΚΑΤΗΓΟΡΙΕΣ ΠΑΙΧΝΙΔΙΩΝ</a:t>
            </a:r>
            <a:endParaRPr lang="el-GR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39787" y="154569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ΔΡΑΣΗΣ ΚΑΙ ΠΕΡΙΠΕΤΕΙΑΣ</a:t>
            </a:r>
            <a:endParaRPr lang="el-GR" dirty="0"/>
          </a:p>
        </p:txBody>
      </p:sp>
      <p:pic>
        <p:nvPicPr>
          <p:cNvPr id="7" name="6 - Θέση περιεχομένου" descr="2ova4gh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7" y="2922247"/>
            <a:ext cx="5157787" cy="3220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72200" y="1482555"/>
            <a:ext cx="5183188" cy="823912"/>
          </a:xfrm>
        </p:spPr>
        <p:txBody>
          <a:bodyPr/>
          <a:lstStyle/>
          <a:p>
            <a:pPr algn="ctr"/>
            <a:r>
              <a:rPr lang="el-GR" dirty="0" smtClean="0"/>
              <a:t>     ΣΤΡΑΤΗΓΙΚΗΣ</a:t>
            </a:r>
            <a:endParaRPr lang="el-GR" dirty="0"/>
          </a:p>
        </p:txBody>
      </p:sp>
      <p:pic>
        <p:nvPicPr>
          <p:cNvPr id="8" name="7 - Θέση περιεχομένου" descr="pezzi-degli-scacchi-sulla-vista-frontale-d-del-computer-portatile-aperto-9991605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6108" y="2812180"/>
            <a:ext cx="3779737" cy="3562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90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505</Words>
  <Application>Microsoft Office PowerPoint</Application>
  <PresentationFormat>Ευρεία οθόνη</PresentationFormat>
  <Paragraphs>96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ΗΛΕΚΤΡΟΝΙΚΑ ΠΑΙΧΝΙΔΙΑ</vt:lpstr>
      <vt:lpstr>Παρουσίαση του PowerPoint</vt:lpstr>
      <vt:lpstr>ΛΟΓΟΣ ΕΠΙΛΟΓΗΣ ΘΕΜΑΤΟΣ</vt:lpstr>
      <vt:lpstr>ΙΣΤΟΡΙΚΗ ΕΞΕΛΙΞΗ ΗΛΕΚΤΡΟΝΙΚΩΝ ΠΑΙΧΝΙΔΙΩΝ</vt:lpstr>
      <vt:lpstr>ΙΣΤΟΡΙΚΗ ΕΞΕΛΙΞΗ ΗΛΕΚΤΡΟΝΙΚΩΝ ΠΑΙΧΝΙΔΙΩΝ</vt:lpstr>
      <vt:lpstr>ΙΣΤΟΡΙΚΗ ΕΞΕΛΙΞΗ ΗΛΕΚΤΡΟΝΙΚΩΝ ΠΑΙΧΝΙΔΙΩΝ</vt:lpstr>
      <vt:lpstr>ΙΣΤΟΡΙΚΗ ΕΞΕΛΙΞΗ ΗΛΕΚΤΡΟΝΙΚΩΝ ΠΑΙΧΝΙΔΙΩΝ</vt:lpstr>
      <vt:lpstr>ΙΣΤΟΡΙΚΗ ΕΞΕΛΙΞΗ ΗΛΕΚΤΡΟΝΙΚΩΝ ΠΑΙΧΝΙΔΙΩΝ</vt:lpstr>
      <vt:lpstr>ΚΑΤΗΓΟΡΙΕΣ ΠΑΙΧΝΙΔΙΩΝ</vt:lpstr>
      <vt:lpstr>ΚΑΤΗΓΟΡΙΕΣ ΠΑΙΧΝΙΔΙΩΝ</vt:lpstr>
      <vt:lpstr>ΚΑΤΗΓΟΡΙΕΣ ΠΑΙΧΝΙΔΙΩΝ</vt:lpstr>
      <vt:lpstr>ΜΕΙΟΝΕΚΤΗΜΑΤΑ</vt:lpstr>
      <vt:lpstr>ΜΕΙΟΝΕΚΤΗΜΑΤΑ</vt:lpstr>
      <vt:lpstr>ΜΕΙΟΝΕΚΤΗΜΑΤΑ</vt:lpstr>
      <vt:lpstr>ΠΛΕΟΝΕΚΤΗΜΑΤΑ</vt:lpstr>
      <vt:lpstr>ΠΛΕΟΝΕΚΤΗΜΑΤΑ</vt:lpstr>
      <vt:lpstr>ΠΛΕΟΝΕΚΤΗΜΑΤΑ</vt:lpstr>
      <vt:lpstr>ΤΙ ΠΡΕΠΕΙ ΝΑ ΠΡΟΣΕΧΟΥΜΕ</vt:lpstr>
      <vt:lpstr>Παρουσίαση του PowerPoint</vt:lpstr>
      <vt:lpstr>Παρουσίαση του PowerPoint</vt:lpstr>
      <vt:lpstr>Συμμετέχοντες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ΗΛΕΚΤΡΟΝΙΚΑ ΠΑΙΧΝΙΔΙΑ</dc:title>
  <dc:creator>Βίλη</dc:creator>
  <cp:lastModifiedBy>Βίλη</cp:lastModifiedBy>
  <cp:revision>38</cp:revision>
  <dcterms:created xsi:type="dcterms:W3CDTF">2021-03-21T16:55:41Z</dcterms:created>
  <dcterms:modified xsi:type="dcterms:W3CDTF">2021-03-23T17:53:39Z</dcterms:modified>
</cp:coreProperties>
</file>